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5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63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64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7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34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18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860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69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41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93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90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C9A04-8057-43A6-99AF-2181B65F5505}" type="datetimeFigureOut">
              <a:rPr lang="en-US" smtClean="0"/>
              <a:t>5/24/2026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147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4320"/>
            <a:ext cx="9789622" cy="4983480"/>
          </a:xfrm>
        </p:spPr>
        <p:txBody>
          <a:bodyPr/>
          <a:lstStyle/>
          <a:p>
            <a:r>
              <a:rPr lang="fa-IR" sz="1800" dirty="0" smtClean="0">
                <a:cs typeface="B Titr" panose="00000700000000000000" pitchFamily="2" charset="-78"/>
              </a:rPr>
              <a:t>بنام خدا</a:t>
            </a:r>
          </a:p>
          <a:p>
            <a:r>
              <a:rPr lang="fa-IR" sz="3200" dirty="0" smtClean="0">
                <a:cs typeface="B Titr" panose="00000700000000000000" pitchFamily="2" charset="-78"/>
              </a:rPr>
              <a:t>مشخصات فردی</a:t>
            </a:r>
          </a:p>
          <a:p>
            <a:pPr algn="r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81284"/>
              </p:ext>
            </p:extLst>
          </p:nvPr>
        </p:nvGraphicFramePr>
        <p:xfrm>
          <a:off x="1055717" y="2894907"/>
          <a:ext cx="9950334" cy="3076745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{5940675A-B579-460E-94D1-54222C63F5DA}</a:tableStyleId>
              </a:tblPr>
              <a:tblGrid>
                <a:gridCol w="5102531">
                  <a:extLst>
                    <a:ext uri="{9D8B030D-6E8A-4147-A177-3AD203B41FA5}">
                      <a16:colId xmlns:a16="http://schemas.microsoft.com/office/drawing/2014/main" val="3736140666"/>
                    </a:ext>
                  </a:extLst>
                </a:gridCol>
                <a:gridCol w="4847803">
                  <a:extLst>
                    <a:ext uri="{9D8B030D-6E8A-4147-A177-3AD203B41FA5}">
                      <a16:colId xmlns:a16="http://schemas.microsoft.com/office/drawing/2014/main" val="2320138512"/>
                    </a:ext>
                  </a:extLst>
                </a:gridCol>
              </a:tblGrid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نام و نام خانوادگي: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شماره پرونده:</a:t>
                      </a:r>
                      <a:endParaRPr lang="en-US" sz="1000" dirty="0" smtClean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7459205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وضعيت نظام وظيفه: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شماره داوطلب: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802708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سال تولد: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وضعيت تاهل: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8664257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>
                          <a:effectLst/>
                          <a:cs typeface="B Titr" panose="00000700000000000000" pitchFamily="2" charset="-78"/>
                        </a:rPr>
                        <a:t>تلفن تماس: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رتبه داوطلب در آزمون:</a:t>
                      </a:r>
                      <a:endParaRPr lang="en-US" sz="1000" dirty="0" smtClean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839460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آدرس: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آدرس الكترونيكي: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7873473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رشته </a:t>
                      </a: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و کد </a:t>
                      </a: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گرايش انتخابي براي دوره دكتري: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سهميه متقاضي در آزمون دکتري: آزاد□ مربيان□ ايثارگران□</a:t>
                      </a:r>
                      <a:endParaRPr lang="en-US" sz="1000" dirty="0" smtClean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6152285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marL="0" marR="0" lvl="0" indent="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دانشگاه صنعتي سهند چندمين اولويت انتخابي شما مي‌باشد؟</a:t>
                      </a:r>
                      <a:endParaRPr lang="en-US" sz="1000" dirty="0" smtClean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highlight>
                            <a:srgbClr val="D3D3D3"/>
                          </a:highlight>
                          <a:cs typeface="B Titr" panose="00000700000000000000" pitchFamily="2" charset="-78"/>
                        </a:rPr>
                        <a:t>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9472242"/>
                  </a:ext>
                </a:extLst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1055717" y="914400"/>
            <a:ext cx="1421476" cy="185166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عکس 4*3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157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657600" y="392469"/>
            <a:ext cx="34386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1113"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1113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fa-IR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B Titr" panose="00000700000000000000" pitchFamily="2" charset="-78"/>
              </a:rPr>
              <a:t>سوابق آموزشي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B Titr" panose="00000700000000000000" pitchFamily="2" charset="-78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347069"/>
              </p:ext>
            </p:extLst>
          </p:nvPr>
        </p:nvGraphicFramePr>
        <p:xfrm>
          <a:off x="929640" y="1110732"/>
          <a:ext cx="10316310" cy="1732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4126">
                  <a:extLst>
                    <a:ext uri="{9D8B030D-6E8A-4147-A177-3AD203B41FA5}">
                      <a16:colId xmlns:a16="http://schemas.microsoft.com/office/drawing/2014/main" val="2368038716"/>
                    </a:ext>
                  </a:extLst>
                </a:gridCol>
                <a:gridCol w="1582866">
                  <a:extLst>
                    <a:ext uri="{9D8B030D-6E8A-4147-A177-3AD203B41FA5}">
                      <a16:colId xmlns:a16="http://schemas.microsoft.com/office/drawing/2014/main" val="3287174343"/>
                    </a:ext>
                  </a:extLst>
                </a:gridCol>
                <a:gridCol w="2898546">
                  <a:extLst>
                    <a:ext uri="{9D8B030D-6E8A-4147-A177-3AD203B41FA5}">
                      <a16:colId xmlns:a16="http://schemas.microsoft.com/office/drawing/2014/main" val="1707101038"/>
                    </a:ext>
                  </a:extLst>
                </a:gridCol>
                <a:gridCol w="2707909">
                  <a:extLst>
                    <a:ext uri="{9D8B030D-6E8A-4147-A177-3AD203B41FA5}">
                      <a16:colId xmlns:a16="http://schemas.microsoft.com/office/drawing/2014/main" val="2438471241"/>
                    </a:ext>
                  </a:extLst>
                </a:gridCol>
                <a:gridCol w="2052863">
                  <a:extLst>
                    <a:ext uri="{9D8B030D-6E8A-4147-A177-3AD203B41FA5}">
                      <a16:colId xmlns:a16="http://schemas.microsoft.com/office/drawing/2014/main" val="3797099661"/>
                    </a:ext>
                  </a:extLst>
                </a:gridCol>
              </a:tblGrid>
              <a:tr h="40451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معدل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تاریخ اخذ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دانشگاه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رشته -گرایش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دوره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696269"/>
                  </a:ext>
                </a:extLst>
              </a:tr>
              <a:tr h="463573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کاردانی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178839"/>
                  </a:ext>
                </a:extLst>
              </a:tr>
              <a:tr h="398185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کارشناسی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907896"/>
                  </a:ext>
                </a:extLst>
              </a:tr>
              <a:tr h="46595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کارشناسی ارشد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124035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489494" y="3094705"/>
            <a:ext cx="260680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عناوین پایان </a:t>
            </a:r>
            <a:r>
              <a:rPr lang="fa-IR" sz="3200" dirty="0" smtClean="0">
                <a:cs typeface="B Titr" panose="00000700000000000000" pitchFamily="2" charset="-78"/>
              </a:rPr>
              <a:t>نامه</a:t>
            </a:r>
          </a:p>
          <a:p>
            <a:pPr algn="ctr"/>
            <a:endParaRPr lang="fa-IR" dirty="0">
              <a:cs typeface="B Titr" panose="00000700000000000000" pitchFamily="2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195FA99-0226-38A2-17D5-B2406EABE7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516177"/>
              </p:ext>
            </p:extLst>
          </p:nvPr>
        </p:nvGraphicFramePr>
        <p:xfrm>
          <a:off x="929639" y="3769045"/>
          <a:ext cx="10316312" cy="25320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1041">
                  <a:extLst>
                    <a:ext uri="{9D8B030D-6E8A-4147-A177-3AD203B41FA5}">
                      <a16:colId xmlns:a16="http://schemas.microsoft.com/office/drawing/2014/main" val="1602139243"/>
                    </a:ext>
                  </a:extLst>
                </a:gridCol>
                <a:gridCol w="1242258">
                  <a:extLst>
                    <a:ext uri="{9D8B030D-6E8A-4147-A177-3AD203B41FA5}">
                      <a16:colId xmlns:a16="http://schemas.microsoft.com/office/drawing/2014/main" val="2516648642"/>
                    </a:ext>
                  </a:extLst>
                </a:gridCol>
                <a:gridCol w="1596112">
                  <a:extLst>
                    <a:ext uri="{9D8B030D-6E8A-4147-A177-3AD203B41FA5}">
                      <a16:colId xmlns:a16="http://schemas.microsoft.com/office/drawing/2014/main" val="3906046694"/>
                    </a:ext>
                  </a:extLst>
                </a:gridCol>
                <a:gridCol w="4906916">
                  <a:extLst>
                    <a:ext uri="{9D8B030D-6E8A-4147-A177-3AD203B41FA5}">
                      <a16:colId xmlns:a16="http://schemas.microsoft.com/office/drawing/2014/main" val="977472188"/>
                    </a:ext>
                  </a:extLst>
                </a:gridCol>
                <a:gridCol w="1769985">
                  <a:extLst>
                    <a:ext uri="{9D8B030D-6E8A-4147-A177-3AD203B41FA5}">
                      <a16:colId xmlns:a16="http://schemas.microsoft.com/office/drawing/2014/main" val="2086874734"/>
                    </a:ext>
                  </a:extLst>
                </a:gridCol>
              </a:tblGrid>
              <a:tr h="1038607">
                <a:tc>
                  <a:txBody>
                    <a:bodyPr/>
                    <a:lstStyle/>
                    <a:p>
                      <a:pPr algn="ctr" rtl="1">
                        <a:lnSpc>
                          <a:spcPct val="2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نمره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تاریخ</a:t>
                      </a:r>
                      <a:r>
                        <a:rPr lang="fa-IR" sz="1000" baseline="0" dirty="0">
                          <a:cs typeface="B Titr" panose="00000700000000000000" pitchFamily="2" charset="-78"/>
                        </a:rPr>
                        <a:t> دفاع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استاد راهنما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2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عنوان </a:t>
                      </a:r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پروژه / پایان نامه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2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دوره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062699"/>
                  </a:ext>
                </a:extLst>
              </a:tr>
              <a:tr h="693799"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کارشناسي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554350"/>
                  </a:ext>
                </a:extLst>
              </a:tr>
              <a:tr h="799596"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 کارشناسی</a:t>
                      </a:r>
                      <a:r>
                        <a:rPr lang="fa-IR" sz="1000" baseline="0" dirty="0" smtClean="0"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ارشد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35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330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755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fa-IR" sz="2800" b="1" dirty="0" smtClean="0">
                <a:cs typeface="B Titr" panose="00000700000000000000" pitchFamily="2" charset="-78"/>
              </a:rPr>
              <a:t>سوابق پژوهشي</a:t>
            </a:r>
            <a:br>
              <a:rPr lang="fa-IR" sz="2800" b="1" dirty="0" smtClean="0">
                <a:cs typeface="B Titr" panose="00000700000000000000" pitchFamily="2" charset="-78"/>
              </a:rPr>
            </a:br>
            <a:r>
              <a:rPr lang="fa-IR" sz="2800" b="1" dirty="0" smtClean="0">
                <a:cs typeface="B Titr" panose="00000700000000000000" pitchFamily="2" charset="-78"/>
              </a:rPr>
              <a:t/>
            </a:r>
            <a:br>
              <a:rPr lang="fa-IR" sz="2800" b="1" dirty="0" smtClean="0">
                <a:cs typeface="B Titr" panose="00000700000000000000" pitchFamily="2" charset="-78"/>
              </a:rPr>
            </a:br>
            <a:r>
              <a:rPr lang="fa-IR" sz="2800" b="1" dirty="0" smtClean="0">
                <a:cs typeface="B Titr" panose="00000700000000000000" pitchFamily="2" charset="-78"/>
              </a:rPr>
              <a:t> </a:t>
            </a:r>
            <a:r>
              <a:rPr lang="fa-IR" sz="2400" b="1" dirty="0" smtClean="0">
                <a:cs typeface="B Titr" panose="00000700000000000000" pitchFamily="2" charset="-78"/>
              </a:rPr>
              <a:t>(مقالات علمی- پژوهشی، علمی- ترویجی و سایر مجلات کنفرانس)</a:t>
            </a:r>
            <a:br>
              <a:rPr lang="fa-IR" sz="2400" b="1" dirty="0" smtClean="0">
                <a:cs typeface="B Titr" panose="00000700000000000000" pitchFamily="2" charset="-78"/>
              </a:rPr>
            </a:br>
            <a:endParaRPr lang="en-US" sz="2800" dirty="0"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932822"/>
              </p:ext>
            </p:extLst>
          </p:nvPr>
        </p:nvGraphicFramePr>
        <p:xfrm>
          <a:off x="1915622" y="1823122"/>
          <a:ext cx="9073803" cy="147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6120461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15901042"/>
                    </a:ext>
                  </a:extLst>
                </a:gridCol>
                <a:gridCol w="4469476">
                  <a:extLst>
                    <a:ext uri="{9D8B030D-6E8A-4147-A177-3AD203B41FA5}">
                      <a16:colId xmlns:a16="http://schemas.microsoft.com/office/drawing/2014/main" val="3740871891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19772069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مجله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نویسندگان</a:t>
                      </a:r>
                      <a:r>
                        <a:rPr lang="fa-IR" sz="1000" baseline="0" dirty="0">
                          <a:cs typeface="B Titr" panose="00000700000000000000" pitchFamily="2" charset="-78"/>
                        </a:rPr>
                        <a:t> و نقش هر یک</a:t>
                      </a:r>
                      <a:r>
                        <a:rPr lang="fa-IR" sz="1000" dirty="0">
                          <a:cs typeface="B Titr" panose="00000700000000000000" pitchFamily="2" charset="-78"/>
                        </a:rPr>
                        <a:t> به ترتیب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عنوان مقاله 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ردیف</a:t>
                      </a:r>
                      <a:endParaRPr lang="en-US" sz="10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967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1</a:t>
                      </a:r>
                      <a:endParaRPr lang="en-US" sz="8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034138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2</a:t>
                      </a:r>
                      <a:endParaRPr lang="en-US" sz="8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328771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3</a:t>
                      </a:r>
                      <a:endParaRPr lang="en-US" sz="8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255692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945685" y="3548363"/>
            <a:ext cx="2300630" cy="2339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b="1" dirty="0" smtClean="0">
                <a:cs typeface="B Titr" panose="00000700000000000000" pitchFamily="2" charset="-78"/>
              </a:rPr>
              <a:t>تألیف و ترجمه کتاب</a:t>
            </a:r>
          </a:p>
          <a:p>
            <a:pPr algn="ctr" rtl="1"/>
            <a:endParaRPr lang="fa-IR" sz="3200" b="1" dirty="0" smtClean="0">
              <a:cs typeface="B Titr" panose="00000700000000000000" pitchFamily="2" charset="-78"/>
            </a:endParaRPr>
          </a:p>
          <a:p>
            <a:pPr algn="ctr" rtl="1"/>
            <a:endParaRPr lang="fa-IR" b="1" dirty="0" smtClean="0">
              <a:solidFill>
                <a:schemeClr val="accent1"/>
              </a:solidFill>
              <a:cs typeface="B Zar" panose="00000400000000000000" pitchFamily="2" charset="-78"/>
            </a:endParaRPr>
          </a:p>
          <a:p>
            <a:pPr algn="ctr" rtl="1"/>
            <a:endParaRPr lang="fa-IR" b="1" dirty="0" smtClean="0">
              <a:solidFill>
                <a:schemeClr val="accent1"/>
              </a:solidFill>
              <a:cs typeface="B Zar" panose="00000400000000000000" pitchFamily="2" charset="-78"/>
            </a:endParaRPr>
          </a:p>
          <a:p>
            <a:pPr algn="ctr" rtl="1"/>
            <a:endParaRPr lang="fa-IR" b="1" dirty="0" smtClean="0">
              <a:solidFill>
                <a:schemeClr val="accent1"/>
              </a:solidFill>
              <a:cs typeface="B Zar" panose="00000400000000000000" pitchFamily="2" charset="-78"/>
            </a:endParaRPr>
          </a:p>
          <a:p>
            <a:pPr algn="ctr" rtl="1"/>
            <a:endParaRPr lang="fa-IR" b="1" dirty="0" smtClean="0">
              <a:solidFill>
                <a:schemeClr val="accent1"/>
              </a:solidFill>
              <a:cs typeface="B Zar" panose="00000400000000000000" pitchFamily="2" charset="-78"/>
            </a:endParaRPr>
          </a:p>
          <a:p>
            <a:pPr algn="ctr" rtl="1"/>
            <a:endParaRPr lang="fa-IR" b="1" dirty="0">
              <a:solidFill>
                <a:schemeClr val="accent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664907"/>
              </p:ext>
            </p:extLst>
          </p:nvPr>
        </p:nvGraphicFramePr>
        <p:xfrm>
          <a:off x="1915620" y="4213181"/>
          <a:ext cx="9073805" cy="14731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4761">
                  <a:extLst>
                    <a:ext uri="{9D8B030D-6E8A-4147-A177-3AD203B41FA5}">
                      <a16:colId xmlns:a16="http://schemas.microsoft.com/office/drawing/2014/main" val="1472594131"/>
                    </a:ext>
                  </a:extLst>
                </a:gridCol>
                <a:gridCol w="1814761">
                  <a:extLst>
                    <a:ext uri="{9D8B030D-6E8A-4147-A177-3AD203B41FA5}">
                      <a16:colId xmlns:a16="http://schemas.microsoft.com/office/drawing/2014/main" val="3533298226"/>
                    </a:ext>
                  </a:extLst>
                </a:gridCol>
                <a:gridCol w="1814761">
                  <a:extLst>
                    <a:ext uri="{9D8B030D-6E8A-4147-A177-3AD203B41FA5}">
                      <a16:colId xmlns:a16="http://schemas.microsoft.com/office/drawing/2014/main" val="917053238"/>
                    </a:ext>
                  </a:extLst>
                </a:gridCol>
                <a:gridCol w="3105821">
                  <a:extLst>
                    <a:ext uri="{9D8B030D-6E8A-4147-A177-3AD203B41FA5}">
                      <a16:colId xmlns:a16="http://schemas.microsoft.com/office/drawing/2014/main" val="3851524726"/>
                    </a:ext>
                  </a:extLst>
                </a:gridCol>
                <a:gridCol w="523701">
                  <a:extLst>
                    <a:ext uri="{9D8B030D-6E8A-4147-A177-3AD203B41FA5}">
                      <a16:colId xmlns:a16="http://schemas.microsoft.com/office/drawing/2014/main" val="1286116935"/>
                    </a:ext>
                  </a:extLst>
                </a:gridCol>
              </a:tblGrid>
              <a:tr h="59529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b="1" dirty="0">
                          <a:cs typeface="B Titr" panose="00000700000000000000" pitchFamily="2" charset="-78"/>
                        </a:rPr>
                        <a:t>نوبت چاپ/تیراژ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dirty="0">
                          <a:cs typeface="B Titr" panose="00000700000000000000" pitchFamily="2" charset="-78"/>
                        </a:rPr>
                        <a:t>ناشر 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dirty="0">
                          <a:cs typeface="B Titr" panose="00000700000000000000" pitchFamily="2" charset="-78"/>
                        </a:rPr>
                        <a:t>تالیف یا ترجمه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b="1" dirty="0">
                          <a:cs typeface="B Titr" panose="00000700000000000000" pitchFamily="2" charset="-78"/>
                        </a:rPr>
                        <a:t>عنوان کتاب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ردیف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717812"/>
                  </a:ext>
                </a:extLst>
              </a:tr>
              <a:tr h="4389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b="1" dirty="0" smtClean="0">
                          <a:cs typeface="B Titr" panose="00000700000000000000" pitchFamily="2" charset="-78"/>
                        </a:rPr>
                        <a:t>1</a:t>
                      </a:r>
                      <a:endParaRPr lang="en-US" sz="8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4552023"/>
                  </a:ext>
                </a:extLst>
              </a:tr>
              <a:tr h="4389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b="1" dirty="0" smtClean="0">
                          <a:cs typeface="B Titr" panose="00000700000000000000" pitchFamily="2" charset="-78"/>
                        </a:rPr>
                        <a:t>2</a:t>
                      </a:r>
                      <a:endParaRPr lang="en-US" sz="8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2883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425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3196036"/>
              </p:ext>
            </p:extLst>
          </p:nvPr>
        </p:nvGraphicFramePr>
        <p:xfrm>
          <a:off x="2049085" y="3452485"/>
          <a:ext cx="8329354" cy="1917655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{5940675A-B579-460E-94D1-54222C63F5DA}</a:tableStyleId>
              </a:tblPr>
              <a:tblGrid>
                <a:gridCol w="584440">
                  <a:extLst>
                    <a:ext uri="{9D8B030D-6E8A-4147-A177-3AD203B41FA5}">
                      <a16:colId xmlns:a16="http://schemas.microsoft.com/office/drawing/2014/main" val="433211643"/>
                    </a:ext>
                  </a:extLst>
                </a:gridCol>
                <a:gridCol w="5051788">
                  <a:extLst>
                    <a:ext uri="{9D8B030D-6E8A-4147-A177-3AD203B41FA5}">
                      <a16:colId xmlns:a16="http://schemas.microsoft.com/office/drawing/2014/main" val="498946866"/>
                    </a:ext>
                  </a:extLst>
                </a:gridCol>
                <a:gridCol w="2693126">
                  <a:extLst>
                    <a:ext uri="{9D8B030D-6E8A-4147-A177-3AD203B41FA5}">
                      <a16:colId xmlns:a16="http://schemas.microsoft.com/office/drawing/2014/main" val="2820745017"/>
                    </a:ext>
                  </a:extLst>
                </a:gridCol>
              </a:tblGrid>
              <a:tr h="39901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رديف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موضوع تخصصي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نام استاد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2796437"/>
                  </a:ext>
                </a:extLst>
              </a:tr>
              <a:tr h="5062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9091488"/>
                  </a:ext>
                </a:extLst>
              </a:tr>
              <a:tr h="5062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1115778"/>
                  </a:ext>
                </a:extLst>
              </a:tr>
              <a:tr h="5062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384110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81147" y="381521"/>
            <a:ext cx="9584576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fa-IR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B Titr" panose="00000700000000000000" pitchFamily="2" charset="-78"/>
              </a:rPr>
              <a:t>زمینه های پژوهشی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endParaRPr lang="fa-IR" altLang="en-US" sz="3200" dirty="0">
              <a:cs typeface="B Titr" panose="00000700000000000000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endParaRPr kumimoji="0" lang="fa-IR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B Titr" panose="00000700000000000000" pitchFamily="2" charset="-78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endParaRPr lang="fa-IR" altLang="en-US" dirty="0">
              <a:cs typeface="Arial" panose="020B0604020202020204" pitchFamily="34" charset="0"/>
            </a:endParaRPr>
          </a:p>
          <a:p>
            <a:pPr algn="r"/>
            <a:r>
              <a:rPr lang="fa-IR" altLang="en-US" sz="1400" dirty="0">
                <a:ea typeface="Times New Roman" panose="02020603050405020304" pitchFamily="18" charset="0"/>
                <a:cs typeface="B Titr" panose="00000700000000000000" pitchFamily="2" charset="-78"/>
              </a:rPr>
              <a:t>حداقل سه مورد از موضوعات مورد علاقه خود براي ادامه تحصيل در مقطع دكترا را به همراه نام استاد مربوطه به ترتيب اولويت </a:t>
            </a:r>
            <a:r>
              <a:rPr lang="fa-IR" altLang="en-US" sz="1400" dirty="0" smtClean="0">
                <a:ea typeface="Times New Roman" panose="02020603050405020304" pitchFamily="18" charset="0"/>
                <a:cs typeface="B Titr" panose="00000700000000000000" pitchFamily="2" charset="-78"/>
              </a:rPr>
              <a:t>بنويسيد</a:t>
            </a:r>
          </a:p>
          <a:p>
            <a:pPr algn="ctr"/>
            <a:r>
              <a:rPr lang="fa-IR" altLang="en-US" sz="1200" dirty="0" smtClean="0">
                <a:ea typeface="Times New Roman" panose="02020603050405020304" pitchFamily="18" charset="0"/>
                <a:cs typeface="B Titr" panose="00000700000000000000" pitchFamily="2" charset="-78"/>
              </a:rPr>
              <a:t>رزومه اساتید دانشکده مهندسی پزشکی در سایت دانشکده مهندسی پزشکی قابل رویت می باشد.</a:t>
            </a:r>
          </a:p>
          <a:p>
            <a:pPr algn="ctr"/>
            <a:endParaRPr lang="fa-IR" altLang="en-US" sz="1200" dirty="0">
              <a:cs typeface="B Titr" panose="00000700000000000000" pitchFamily="2" charset="-78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771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184</Words>
  <Application>Microsoft Office PowerPoint</Application>
  <PresentationFormat>Widescreen</PresentationFormat>
  <Paragraphs>72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B Titr</vt:lpstr>
      <vt:lpstr>B Zar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سوابق پژوهشي   (مقالات علمی- پژوهشی، علمی- ترویجی و سایر مجلات کنفرانس)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Asadpour</dc:creator>
  <cp:lastModifiedBy>Data</cp:lastModifiedBy>
  <cp:revision>12</cp:revision>
  <dcterms:created xsi:type="dcterms:W3CDTF">2024-06-02T06:53:53Z</dcterms:created>
  <dcterms:modified xsi:type="dcterms:W3CDTF">2026-05-24T08:44:48Z</dcterms:modified>
</cp:coreProperties>
</file>